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5"/>
  </p:notesMasterIdLst>
  <p:sldIdLst>
    <p:sldId id="256" r:id="rId2"/>
    <p:sldId id="257" r:id="rId3"/>
    <p:sldId id="264" r:id="rId4"/>
    <p:sldId id="284" r:id="rId5"/>
    <p:sldId id="258" r:id="rId6"/>
    <p:sldId id="259" r:id="rId7"/>
    <p:sldId id="265" r:id="rId8"/>
    <p:sldId id="262" r:id="rId9"/>
    <p:sldId id="263" r:id="rId10"/>
    <p:sldId id="271" r:id="rId11"/>
    <p:sldId id="272" r:id="rId12"/>
    <p:sldId id="269" r:id="rId13"/>
    <p:sldId id="283" r:id="rId14"/>
    <p:sldId id="275" r:id="rId15"/>
    <p:sldId id="274" r:id="rId16"/>
    <p:sldId id="277" r:id="rId17"/>
    <p:sldId id="297" r:id="rId18"/>
    <p:sldId id="295" r:id="rId19"/>
    <p:sldId id="278" r:id="rId20"/>
    <p:sldId id="279" r:id="rId21"/>
    <p:sldId id="287" r:id="rId22"/>
    <p:sldId id="290"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6" y="4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51D0A-0DE1-461F-BCAF-A443EA2D4A8E}" type="datetimeFigureOut">
              <a:rPr lang="zh-CN" altLang="en-US" smtClean="0"/>
              <a:t>2022/3/29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13D8A-9853-428B-9284-8E46011C8D82}" type="slidenum">
              <a:rPr lang="zh-CN" altLang="en-US" smtClean="0"/>
              <a:t>‹#›</a:t>
            </a:fld>
            <a:endParaRPr lang="zh-CN" altLang="en-US"/>
          </a:p>
        </p:txBody>
      </p:sp>
    </p:spTree>
    <p:extLst>
      <p:ext uri="{BB962C8B-B14F-4D97-AF65-F5344CB8AC3E}">
        <p14:creationId xmlns:p14="http://schemas.microsoft.com/office/powerpoint/2010/main" val="274709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B13D8A-9853-428B-9284-8E46011C8D82}" type="slidenum">
              <a:rPr lang="zh-CN" altLang="en-US" smtClean="0"/>
              <a:t>9</a:t>
            </a:fld>
            <a:endParaRPr lang="zh-CN" altLang="en-US"/>
          </a:p>
        </p:txBody>
      </p:sp>
    </p:spTree>
    <p:extLst>
      <p:ext uri="{BB962C8B-B14F-4D97-AF65-F5344CB8AC3E}">
        <p14:creationId xmlns:p14="http://schemas.microsoft.com/office/powerpoint/2010/main" val="70482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5B13D8A-9853-428B-9284-8E46011C8D82}" type="slidenum">
              <a:rPr lang="zh-CN" altLang="en-US" smtClean="0"/>
              <a:t>18</a:t>
            </a:fld>
            <a:endParaRPr lang="zh-CN" altLang="en-US"/>
          </a:p>
        </p:txBody>
      </p:sp>
    </p:spTree>
    <p:extLst>
      <p:ext uri="{BB962C8B-B14F-4D97-AF65-F5344CB8AC3E}">
        <p14:creationId xmlns:p14="http://schemas.microsoft.com/office/powerpoint/2010/main" val="21364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2F5FC6D-7B01-4B45-B06E-2DFBACACA450}" type="datetimeFigureOut">
              <a:rPr lang="zh-CN" altLang="en-US" smtClean="0"/>
              <a:t>2022/3/29</a:t>
            </a:fld>
            <a:endParaRPr lang="zh-CN"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zh-CN"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AD9F43C-111D-4BDE-A1B9-D4C8E72348E3}"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88826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3440611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2739615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381430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D9F43C-111D-4BDE-A1B9-D4C8E72348E3}" type="slidenum">
              <a:rPr lang="zh-CN" altLang="en-US" smtClean="0"/>
              <a:t>‹#›</a:t>
            </a:fld>
            <a:endParaRPr lang="zh-CN"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13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3969766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395867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4282543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2246396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2446784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2F5FC6D-7B01-4B45-B06E-2DFBACACA450}" type="datetimeFigureOut">
              <a:rPr lang="zh-CN" altLang="en-US" smtClean="0"/>
              <a:t>2022/3/29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2934089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2F5FC6D-7B01-4B45-B06E-2DFBACACA450}" type="datetimeFigureOut">
              <a:rPr lang="zh-CN" altLang="en-US" smtClean="0"/>
              <a:t>2022/3/29</a:t>
            </a:fld>
            <a:endParaRPr lang="zh-CN"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zh-CN"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AD9F43C-111D-4BDE-A1B9-D4C8E72348E3}" type="slidenum">
              <a:rPr lang="zh-CN" altLang="en-US" smtClean="0"/>
              <a:t>‹#›</a:t>
            </a:fld>
            <a:endParaRPr lang="zh-CN" altLang="en-US"/>
          </a:p>
        </p:txBody>
      </p:sp>
    </p:spTree>
    <p:extLst>
      <p:ext uri="{BB962C8B-B14F-4D97-AF65-F5344CB8AC3E}">
        <p14:creationId xmlns:p14="http://schemas.microsoft.com/office/powerpoint/2010/main" val="61486918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6.mp4"/><Relationship Id="rId1" Type="http://schemas.openxmlformats.org/officeDocument/2006/relationships/video" Target="NULL" TargetMode="Externa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4098F-870A-4631-8890-902E986A72AC}"/>
              </a:ext>
            </a:extLst>
          </p:cNvPr>
          <p:cNvSpPr>
            <a:spLocks noGrp="1"/>
          </p:cNvSpPr>
          <p:nvPr>
            <p:ph type="ctrTitle"/>
          </p:nvPr>
        </p:nvSpPr>
        <p:spPr>
          <a:xfrm>
            <a:off x="1261872" y="562876"/>
            <a:ext cx="10515820" cy="3824162"/>
          </a:xfrm>
        </p:spPr>
        <p:txBody>
          <a:bodyPr>
            <a:normAutofit/>
          </a:bodyPr>
          <a:lstStyle/>
          <a:p>
            <a:r>
              <a:rPr lang="en-US" altLang="zh-CN" dirty="0"/>
              <a:t>ABM</a:t>
            </a:r>
            <a:br>
              <a:rPr lang="en-US" altLang="zh-CN" dirty="0"/>
            </a:br>
            <a:r>
              <a:rPr lang="en-US" altLang="zh-CN" dirty="0"/>
              <a:t>Coursework</a:t>
            </a:r>
            <a:br>
              <a:rPr lang="en-US" altLang="zh-CN" sz="3600" dirty="0"/>
            </a:br>
            <a:br>
              <a:rPr lang="en-US" altLang="zh-CN" dirty="0"/>
            </a:br>
            <a:r>
              <a:rPr lang="en-US" altLang="zh-CN" dirty="0"/>
              <a:t>Rumor Spreading Model</a:t>
            </a:r>
            <a:endParaRPr lang="zh-CN" altLang="en-US" dirty="0"/>
          </a:p>
        </p:txBody>
      </p:sp>
      <p:sp>
        <p:nvSpPr>
          <p:cNvPr id="3" name="副标题 2">
            <a:extLst>
              <a:ext uri="{FF2B5EF4-FFF2-40B4-BE49-F238E27FC236}">
                <a16:creationId xmlns:a16="http://schemas.microsoft.com/office/drawing/2014/main" id="{7FEE7ECC-B2AB-4D99-8007-AC7D5A7595D3}"/>
              </a:ext>
            </a:extLst>
          </p:cNvPr>
          <p:cNvSpPr>
            <a:spLocks noGrp="1"/>
          </p:cNvSpPr>
          <p:nvPr>
            <p:ph type="subTitle" idx="1"/>
          </p:nvPr>
        </p:nvSpPr>
        <p:spPr>
          <a:xfrm>
            <a:off x="1261872" y="4800600"/>
            <a:ext cx="10362506" cy="1691640"/>
          </a:xfrm>
        </p:spPr>
        <p:txBody>
          <a:bodyPr/>
          <a:lstStyle/>
          <a:p>
            <a:pPr algn="r"/>
            <a:r>
              <a:rPr lang="en-US" altLang="zh-CN" dirty="0"/>
              <a:t>——by Team Halo</a:t>
            </a:r>
            <a:endParaRPr lang="zh-CN" altLang="en-US" dirty="0"/>
          </a:p>
        </p:txBody>
      </p:sp>
    </p:spTree>
    <p:extLst>
      <p:ext uri="{BB962C8B-B14F-4D97-AF65-F5344CB8AC3E}">
        <p14:creationId xmlns:p14="http://schemas.microsoft.com/office/powerpoint/2010/main" val="2878236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29FF1-ABA7-45DC-A150-59DB372AC326}"/>
              </a:ext>
            </a:extLst>
          </p:cNvPr>
          <p:cNvSpPr>
            <a:spLocks noGrp="1"/>
          </p:cNvSpPr>
          <p:nvPr>
            <p:ph type="title"/>
          </p:nvPr>
        </p:nvSpPr>
        <p:spPr>
          <a:xfrm>
            <a:off x="913795" y="404020"/>
            <a:ext cx="9692640" cy="1325562"/>
          </a:xfrm>
        </p:spPr>
        <p:txBody>
          <a:bodyPr/>
          <a:lstStyle/>
          <a:p>
            <a:r>
              <a:rPr lang="en-US" altLang="zh-CN" dirty="0"/>
              <a:t>Basic Model (S-I-R)</a:t>
            </a:r>
            <a:endParaRPr lang="zh-CN" altLang="en-US" dirty="0"/>
          </a:p>
        </p:txBody>
      </p:sp>
      <p:sp>
        <p:nvSpPr>
          <p:cNvPr id="3" name="内容占位符 2">
            <a:extLst>
              <a:ext uri="{FF2B5EF4-FFF2-40B4-BE49-F238E27FC236}">
                <a16:creationId xmlns:a16="http://schemas.microsoft.com/office/drawing/2014/main" id="{5C8FA4AF-9F8B-49AE-9029-0840B12A9E29}"/>
              </a:ext>
            </a:extLst>
          </p:cNvPr>
          <p:cNvSpPr>
            <a:spLocks noGrp="1"/>
          </p:cNvSpPr>
          <p:nvPr>
            <p:ph sz="half" idx="1"/>
          </p:nvPr>
        </p:nvSpPr>
        <p:spPr>
          <a:xfrm>
            <a:off x="913795" y="1732448"/>
            <a:ext cx="9692640" cy="4312447"/>
          </a:xfrm>
        </p:spPr>
        <p:txBody>
          <a:bodyPr/>
          <a:lstStyle/>
          <a:p>
            <a:r>
              <a:rPr lang="en-US" altLang="zh-CN" dirty="0"/>
              <a:t>In virus spreading the recovered agent could be transferred from infected agent, while in rumors spreading model, agent R is resistant agent who transfers from susceptible agent which means the agent learn by his/herself to get the ability of avoiding  the rumors.</a:t>
            </a:r>
          </a:p>
          <a:p>
            <a:r>
              <a:rPr lang="en-US" altLang="zh-CN" dirty="0"/>
              <a:t>Therefore, we set two slides: “check frequency” and “gain-resistance-chance”. The first slide stands for a certain time step and the second slide stands for a probability. </a:t>
            </a:r>
          </a:p>
          <a:p>
            <a:endParaRPr lang="en-US" altLang="zh-CN" dirty="0"/>
          </a:p>
          <a:p>
            <a:endParaRPr lang="en-US" altLang="zh-CN" dirty="0"/>
          </a:p>
          <a:p>
            <a:endParaRPr lang="zh-CN" altLang="en-US" dirty="0"/>
          </a:p>
        </p:txBody>
      </p:sp>
      <p:sp>
        <p:nvSpPr>
          <p:cNvPr id="4" name="内容占位符 3">
            <a:extLst>
              <a:ext uri="{FF2B5EF4-FFF2-40B4-BE49-F238E27FC236}">
                <a16:creationId xmlns:a16="http://schemas.microsoft.com/office/drawing/2014/main" id="{0F0DFBF1-20A9-43A6-9C47-782A5109C782}"/>
              </a:ext>
            </a:extLst>
          </p:cNvPr>
          <p:cNvSpPr>
            <a:spLocks noGrp="1"/>
          </p:cNvSpPr>
          <p:nvPr>
            <p:ph sz="half" idx="2"/>
          </p:nvPr>
        </p:nvSpPr>
        <p:spPr>
          <a:xfrm>
            <a:off x="913795" y="3856086"/>
            <a:ext cx="6587569" cy="1542707"/>
          </a:xfrm>
        </p:spPr>
        <p:txBody>
          <a:bodyPr/>
          <a:lstStyle/>
          <a:p>
            <a:r>
              <a:rPr lang="en-US" altLang="zh-CN" dirty="0"/>
              <a:t>This function means that some susceptible people will become resistant after every few seconds during the process of rumor spreading. These resistant people will never be infected.</a:t>
            </a:r>
          </a:p>
          <a:p>
            <a:endParaRPr lang="en-US" altLang="zh-CN" dirty="0"/>
          </a:p>
        </p:txBody>
      </p:sp>
      <p:pic>
        <p:nvPicPr>
          <p:cNvPr id="7" name="图片 6">
            <a:extLst>
              <a:ext uri="{FF2B5EF4-FFF2-40B4-BE49-F238E27FC236}">
                <a16:creationId xmlns:a16="http://schemas.microsoft.com/office/drawing/2014/main" id="{700653B5-40C2-4275-8555-2DF9E7F8872B}"/>
              </a:ext>
            </a:extLst>
          </p:cNvPr>
          <p:cNvPicPr>
            <a:picLocks noChangeAspect="1"/>
          </p:cNvPicPr>
          <p:nvPr/>
        </p:nvPicPr>
        <p:blipFill>
          <a:blip r:embed="rId2"/>
          <a:stretch>
            <a:fillRect/>
          </a:stretch>
        </p:blipFill>
        <p:spPr>
          <a:xfrm>
            <a:off x="8102176" y="3856086"/>
            <a:ext cx="2504259" cy="1460818"/>
          </a:xfrm>
          <a:prstGeom prst="rect">
            <a:avLst/>
          </a:prstGeom>
        </p:spPr>
      </p:pic>
    </p:spTree>
    <p:extLst>
      <p:ext uri="{BB962C8B-B14F-4D97-AF65-F5344CB8AC3E}">
        <p14:creationId xmlns:p14="http://schemas.microsoft.com/office/powerpoint/2010/main" val="372640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63B91-AB64-4093-9BFD-2F79400B61C6}"/>
              </a:ext>
            </a:extLst>
          </p:cNvPr>
          <p:cNvSpPr>
            <a:spLocks noGrp="1"/>
          </p:cNvSpPr>
          <p:nvPr>
            <p:ph type="title"/>
          </p:nvPr>
        </p:nvSpPr>
        <p:spPr>
          <a:xfrm>
            <a:off x="913796" y="406401"/>
            <a:ext cx="9692640" cy="1325562"/>
          </a:xfrm>
        </p:spPr>
        <p:txBody>
          <a:bodyPr/>
          <a:lstStyle/>
          <a:p>
            <a:r>
              <a:rPr lang="en-US" altLang="zh-CN" dirty="0"/>
              <a:t>Basic Model (S-I-R)</a:t>
            </a:r>
            <a:endParaRPr lang="zh-CN" altLang="en-US" dirty="0"/>
          </a:p>
        </p:txBody>
      </p:sp>
      <p:sp>
        <p:nvSpPr>
          <p:cNvPr id="3" name="内容占位符 2">
            <a:extLst>
              <a:ext uri="{FF2B5EF4-FFF2-40B4-BE49-F238E27FC236}">
                <a16:creationId xmlns:a16="http://schemas.microsoft.com/office/drawing/2014/main" id="{F2A3DCAA-95D2-41E4-A785-0157136F9517}"/>
              </a:ext>
            </a:extLst>
          </p:cNvPr>
          <p:cNvSpPr>
            <a:spLocks noGrp="1"/>
          </p:cNvSpPr>
          <p:nvPr>
            <p:ph sz="half" idx="1"/>
          </p:nvPr>
        </p:nvSpPr>
        <p:spPr>
          <a:xfrm>
            <a:off x="913795" y="1732780"/>
            <a:ext cx="3556604" cy="4446678"/>
          </a:xfrm>
        </p:spPr>
        <p:txBody>
          <a:bodyPr>
            <a:normAutofit/>
          </a:bodyPr>
          <a:lstStyle/>
          <a:p>
            <a:r>
              <a:rPr lang="en-US" altLang="zh-CN" dirty="0"/>
              <a:t>We can see that resistant people may have a great effect on spread process. Even though we set rumor spread probability to 100% and gain resistant probability to 15%, the infected still can not dominate all nodes.</a:t>
            </a:r>
          </a:p>
          <a:p>
            <a:r>
              <a:rPr lang="en-US" altLang="zh-CN" dirty="0"/>
              <a:t>In order to further study the counter part of rumor spreading, we decide to involve clarifiers and super clarifiers in the experiment.</a:t>
            </a:r>
            <a:endParaRPr lang="zh-CN" altLang="en-US" dirty="0"/>
          </a:p>
        </p:txBody>
      </p:sp>
      <p:pic>
        <p:nvPicPr>
          <p:cNvPr id="6" name="Rec_2022-03-28_0005">
            <a:hlinkClick r:id="" action="ppaction://media"/>
            <a:extLst>
              <a:ext uri="{FF2B5EF4-FFF2-40B4-BE49-F238E27FC236}">
                <a16:creationId xmlns:a16="http://schemas.microsoft.com/office/drawing/2014/main" id="{FA8FAE9A-A8B1-4816-B64C-9BDD05F69BC2}"/>
              </a:ext>
            </a:extLst>
          </p:cNvPr>
          <p:cNvPicPr>
            <a:picLocks noGrp="1" noChangeAspect="1"/>
          </p:cNvPicPr>
          <p:nvPr>
            <p:ph sz="half" idx="2"/>
            <a:videoFile r:link="rId1"/>
            <p:extLst>
              <p:ext uri="{DAA4B4D4-6D71-4841-9C94-3DE7FCFB9230}">
                <p14:media xmlns:p14="http://schemas.microsoft.com/office/powerpoint/2010/main" r:embed="rId2">
                  <p14:trim end="1200"/>
                </p14:media>
              </p:ext>
            </p:extLst>
          </p:nvPr>
        </p:nvPicPr>
        <p:blipFill>
          <a:blip r:embed="rId4"/>
          <a:stretch>
            <a:fillRect/>
          </a:stretch>
        </p:blipFill>
        <p:spPr>
          <a:xfrm>
            <a:off x="4470399" y="1826397"/>
            <a:ext cx="6408142" cy="3205206"/>
          </a:xfrm>
        </p:spPr>
      </p:pic>
    </p:spTree>
    <p:extLst>
      <p:ext uri="{BB962C8B-B14F-4D97-AF65-F5344CB8AC3E}">
        <p14:creationId xmlns:p14="http://schemas.microsoft.com/office/powerpoint/2010/main" val="108869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C3FCC-89A0-4061-95C4-7A43FFC6689E}"/>
              </a:ext>
            </a:extLst>
          </p:cNvPr>
          <p:cNvSpPr>
            <a:spLocks noGrp="1"/>
          </p:cNvSpPr>
          <p:nvPr>
            <p:ph type="title"/>
          </p:nvPr>
        </p:nvSpPr>
        <p:spPr/>
        <p:txBody>
          <a:bodyPr/>
          <a:lstStyle/>
          <a:p>
            <a:r>
              <a:rPr lang="en-US" altLang="zh-CN" dirty="0"/>
              <a:t>Modified Model</a:t>
            </a:r>
            <a:endParaRPr lang="zh-CN" altLang="en-US" dirty="0"/>
          </a:p>
        </p:txBody>
      </p:sp>
    </p:spTree>
    <p:extLst>
      <p:ext uri="{BB962C8B-B14F-4D97-AF65-F5344CB8AC3E}">
        <p14:creationId xmlns:p14="http://schemas.microsoft.com/office/powerpoint/2010/main" val="1174027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BB9F1-6B08-4484-96ED-1B6C6F89412D}"/>
              </a:ext>
            </a:extLst>
          </p:cNvPr>
          <p:cNvSpPr>
            <a:spLocks noGrp="1"/>
          </p:cNvSpPr>
          <p:nvPr>
            <p:ph type="title"/>
          </p:nvPr>
        </p:nvSpPr>
        <p:spPr/>
        <p:txBody>
          <a:bodyPr/>
          <a:lstStyle/>
          <a:p>
            <a:r>
              <a:rPr lang="en-US" altLang="zh-CN" dirty="0"/>
              <a:t>Modified Model</a:t>
            </a:r>
            <a:endParaRPr lang="zh-CN" altLang="en-US" dirty="0"/>
          </a:p>
        </p:txBody>
      </p:sp>
      <p:sp>
        <p:nvSpPr>
          <p:cNvPr id="3" name="内容占位符 2">
            <a:extLst>
              <a:ext uri="{FF2B5EF4-FFF2-40B4-BE49-F238E27FC236}">
                <a16:creationId xmlns:a16="http://schemas.microsoft.com/office/drawing/2014/main" id="{A82F0709-B9CA-400E-B6A2-ABC18E57C284}"/>
              </a:ext>
            </a:extLst>
          </p:cNvPr>
          <p:cNvSpPr>
            <a:spLocks noGrp="1"/>
          </p:cNvSpPr>
          <p:nvPr>
            <p:ph sz="half" idx="1"/>
          </p:nvPr>
        </p:nvSpPr>
        <p:spPr>
          <a:xfrm>
            <a:off x="1261872" y="2113523"/>
            <a:ext cx="8652973" cy="4150391"/>
          </a:xfrm>
        </p:spPr>
        <p:txBody>
          <a:bodyPr>
            <a:normAutofit/>
          </a:bodyPr>
          <a:lstStyle/>
          <a:p>
            <a:r>
              <a:rPr lang="en-US" altLang="zh-CN" dirty="0"/>
              <a:t>Based on traditional model, we added two more kinds of agents: clarifiers (C) and super clarifiers (SC). </a:t>
            </a:r>
          </a:p>
          <a:p>
            <a:r>
              <a:rPr lang="en-US" altLang="zh-CN" dirty="0"/>
              <a:t>Clarifiers represent those who can tell and think about things rationally without being affected by other people. They can make infected people become resistant with a certain probability. For instance, expert in a certain field. (S-I-C model)</a:t>
            </a:r>
          </a:p>
          <a:p>
            <a:r>
              <a:rPr lang="en-US" altLang="zh-CN" dirty="0"/>
              <a:t>Super clarifiers can make people who are not super clarifiers become super clarifiers directly with a certain probability. For example, an official institution or organization of a country. (S-I-SC model)</a:t>
            </a:r>
          </a:p>
          <a:p>
            <a:endParaRPr lang="en-US" altLang="zh-CN" dirty="0"/>
          </a:p>
        </p:txBody>
      </p:sp>
    </p:spTree>
    <p:extLst>
      <p:ext uri="{BB962C8B-B14F-4D97-AF65-F5344CB8AC3E}">
        <p14:creationId xmlns:p14="http://schemas.microsoft.com/office/powerpoint/2010/main" val="162677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F92CE9-1817-4ABE-B85F-058F0A66680B}"/>
              </a:ext>
            </a:extLst>
          </p:cNvPr>
          <p:cNvSpPr>
            <a:spLocks noGrp="1"/>
          </p:cNvSpPr>
          <p:nvPr>
            <p:ph type="title"/>
          </p:nvPr>
        </p:nvSpPr>
        <p:spPr>
          <a:xfrm>
            <a:off x="913795" y="404020"/>
            <a:ext cx="9692640" cy="1325562"/>
          </a:xfrm>
        </p:spPr>
        <p:txBody>
          <a:bodyPr/>
          <a:lstStyle/>
          <a:p>
            <a:r>
              <a:rPr lang="en-US" altLang="zh-CN" dirty="0"/>
              <a:t>Modified Model (S-I-C)</a:t>
            </a:r>
            <a:endParaRPr lang="zh-CN" altLang="en-US" dirty="0"/>
          </a:p>
        </p:txBody>
      </p:sp>
      <p:sp>
        <p:nvSpPr>
          <p:cNvPr id="3" name="内容占位符 2">
            <a:extLst>
              <a:ext uri="{FF2B5EF4-FFF2-40B4-BE49-F238E27FC236}">
                <a16:creationId xmlns:a16="http://schemas.microsoft.com/office/drawing/2014/main" id="{CA8D96CA-C139-4180-9630-ED9BBE31E941}"/>
              </a:ext>
            </a:extLst>
          </p:cNvPr>
          <p:cNvSpPr>
            <a:spLocks noGrp="1"/>
          </p:cNvSpPr>
          <p:nvPr>
            <p:ph sz="half" idx="1"/>
          </p:nvPr>
        </p:nvSpPr>
        <p:spPr>
          <a:xfrm>
            <a:off x="913795" y="1918880"/>
            <a:ext cx="3584314" cy="4058750"/>
          </a:xfrm>
        </p:spPr>
        <p:txBody>
          <a:bodyPr>
            <a:normAutofit fontScale="92500" lnSpcReduction="10000"/>
          </a:bodyPr>
          <a:lstStyle/>
          <a:p>
            <a:r>
              <a:rPr lang="en-US" altLang="zh-CN" dirty="0"/>
              <a:t>When we first spread rumors and then spread clarifiers, we can find even though we set the number of clarifiers to the maximum, they can only play a finite role in preventing rumors from spreading because they can only affect people near them. Moreover, there are only few resistant people. </a:t>
            </a:r>
          </a:p>
          <a:p>
            <a:r>
              <a:rPr lang="en-US" altLang="zh-CN" dirty="0"/>
              <a:t>We guess the position of a clarifier in a cluster may also make a big difference, which means the center of a certain cluster may play an important role. </a:t>
            </a:r>
            <a:endParaRPr lang="zh-CN" altLang="en-US" dirty="0"/>
          </a:p>
        </p:txBody>
      </p:sp>
      <p:pic>
        <p:nvPicPr>
          <p:cNvPr id="6" name="Rec_2022-03-28_0010">
            <a:hlinkClick r:id="" action="ppaction://media"/>
            <a:extLst>
              <a:ext uri="{FF2B5EF4-FFF2-40B4-BE49-F238E27FC236}">
                <a16:creationId xmlns:a16="http://schemas.microsoft.com/office/drawing/2014/main" id="{18C0BCE3-60AE-402F-8932-6063539F8BC6}"/>
              </a:ext>
            </a:extLst>
          </p:cNvPr>
          <p:cNvPicPr>
            <a:picLocks noGrp="1" noChangeAspect="1"/>
          </p:cNvPicPr>
          <p:nvPr>
            <p:ph sz="half" idx="2"/>
            <a:videoFile r:link="rId1"/>
            <p:extLst>
              <p:ext uri="{DAA4B4D4-6D71-4841-9C94-3DE7FCFB9230}">
                <p14:media xmlns:p14="http://schemas.microsoft.com/office/powerpoint/2010/main" r:embed="rId2">
                  <p14:trim end="2005"/>
                </p14:media>
              </p:ext>
            </p:extLst>
          </p:nvPr>
        </p:nvPicPr>
        <p:blipFill>
          <a:blip r:embed="rId4"/>
          <a:stretch>
            <a:fillRect/>
          </a:stretch>
        </p:blipFill>
        <p:spPr>
          <a:xfrm>
            <a:off x="4704615" y="2090869"/>
            <a:ext cx="6125002" cy="3037550"/>
          </a:xfrm>
        </p:spPr>
      </p:pic>
    </p:spTree>
    <p:extLst>
      <p:ext uri="{BB962C8B-B14F-4D97-AF65-F5344CB8AC3E}">
        <p14:creationId xmlns:p14="http://schemas.microsoft.com/office/powerpoint/2010/main" val="274247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2AB359-2E15-44CD-8B8C-D84D702D67FB}"/>
              </a:ext>
            </a:extLst>
          </p:cNvPr>
          <p:cNvSpPr>
            <a:spLocks noGrp="1"/>
          </p:cNvSpPr>
          <p:nvPr>
            <p:ph type="title"/>
          </p:nvPr>
        </p:nvSpPr>
        <p:spPr>
          <a:xfrm>
            <a:off x="756778" y="312494"/>
            <a:ext cx="9692640" cy="1325562"/>
          </a:xfrm>
        </p:spPr>
        <p:txBody>
          <a:bodyPr/>
          <a:lstStyle/>
          <a:p>
            <a:r>
              <a:rPr lang="en-US" altLang="zh-CN" dirty="0"/>
              <a:t>Modified Model (S-I-C) </a:t>
            </a:r>
            <a:endParaRPr lang="zh-CN" altLang="en-US" dirty="0"/>
          </a:p>
        </p:txBody>
      </p:sp>
      <p:sp>
        <p:nvSpPr>
          <p:cNvPr id="3" name="内容占位符 2">
            <a:extLst>
              <a:ext uri="{FF2B5EF4-FFF2-40B4-BE49-F238E27FC236}">
                <a16:creationId xmlns:a16="http://schemas.microsoft.com/office/drawing/2014/main" id="{E0707EAF-2F22-4FFD-9C88-AC6098FE172B}"/>
              </a:ext>
            </a:extLst>
          </p:cNvPr>
          <p:cNvSpPr>
            <a:spLocks noGrp="1"/>
          </p:cNvSpPr>
          <p:nvPr>
            <p:ph idx="1"/>
          </p:nvPr>
        </p:nvSpPr>
        <p:spPr>
          <a:xfrm>
            <a:off x="756778" y="1750922"/>
            <a:ext cx="3362641" cy="4058751"/>
          </a:xfrm>
        </p:spPr>
        <p:txBody>
          <a:bodyPr>
            <a:normAutofit fontScale="92500" lnSpcReduction="10000"/>
          </a:bodyPr>
          <a:lstStyle/>
          <a:p>
            <a:r>
              <a:rPr lang="en-US" altLang="zh-CN" dirty="0"/>
              <a:t>Therefore, we change our strategy. We decide to spread clarifiers at first and then spread rumors after setting the same initial number of rumors and clarifiers. </a:t>
            </a:r>
          </a:p>
          <a:p>
            <a:r>
              <a:rPr lang="en-US" altLang="zh-CN" dirty="0"/>
              <a:t>As expected, the infected can not play a dominant role this time because most centers of clusters are clarifiers or near clarifiers.</a:t>
            </a:r>
          </a:p>
          <a:p>
            <a:r>
              <a:rPr lang="en-US" altLang="zh-CN" dirty="0"/>
              <a:t>Then we increase the number of clarifiers to maximum, the infected become fewer.</a:t>
            </a:r>
            <a:endParaRPr lang="zh-CN" altLang="en-US" dirty="0"/>
          </a:p>
        </p:txBody>
      </p:sp>
      <p:pic>
        <p:nvPicPr>
          <p:cNvPr id="5" name="Rec_2022-03-28_0011">
            <a:hlinkClick r:id="" action="ppaction://media"/>
            <a:extLst>
              <a:ext uri="{FF2B5EF4-FFF2-40B4-BE49-F238E27FC236}">
                <a16:creationId xmlns:a16="http://schemas.microsoft.com/office/drawing/2014/main" id="{A0591E3A-F9F2-4EEA-97A3-C42E55700ABE}"/>
              </a:ext>
            </a:extLst>
          </p:cNvPr>
          <p:cNvPicPr>
            <a:picLocks noChangeAspect="1"/>
          </p:cNvPicPr>
          <p:nvPr>
            <a:videoFile r:link="rId1"/>
            <p:extLst>
              <p:ext uri="{DAA4B4D4-6D71-4841-9C94-3DE7FCFB9230}">
                <p14:media xmlns:p14="http://schemas.microsoft.com/office/powerpoint/2010/main" r:embed="rId2">
                  <p14:trim end="2061"/>
                </p14:media>
              </p:ext>
            </p:extLst>
          </p:nvPr>
        </p:nvPicPr>
        <p:blipFill>
          <a:blip r:embed="rId4"/>
          <a:stretch>
            <a:fillRect/>
          </a:stretch>
        </p:blipFill>
        <p:spPr>
          <a:xfrm>
            <a:off x="4265320" y="1750922"/>
            <a:ext cx="6527280" cy="3273839"/>
          </a:xfrm>
          <a:prstGeom prst="rect">
            <a:avLst/>
          </a:prstGeom>
        </p:spPr>
      </p:pic>
    </p:spTree>
    <p:extLst>
      <p:ext uri="{BB962C8B-B14F-4D97-AF65-F5344CB8AC3E}">
        <p14:creationId xmlns:p14="http://schemas.microsoft.com/office/powerpoint/2010/main" val="18008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55FCA-60D7-4629-8217-EC42050E380E}"/>
              </a:ext>
            </a:extLst>
          </p:cNvPr>
          <p:cNvSpPr>
            <a:spLocks noGrp="1"/>
          </p:cNvSpPr>
          <p:nvPr>
            <p:ph type="title"/>
          </p:nvPr>
        </p:nvSpPr>
        <p:spPr>
          <a:xfrm>
            <a:off x="913796" y="404020"/>
            <a:ext cx="9692640" cy="1325562"/>
          </a:xfrm>
        </p:spPr>
        <p:txBody>
          <a:bodyPr/>
          <a:lstStyle/>
          <a:p>
            <a:r>
              <a:rPr lang="en-US" altLang="zh-CN" dirty="0"/>
              <a:t>Modified Model (S-I-SC)</a:t>
            </a:r>
            <a:endParaRPr lang="zh-CN" altLang="en-US" dirty="0"/>
          </a:p>
        </p:txBody>
      </p:sp>
      <p:sp>
        <p:nvSpPr>
          <p:cNvPr id="3" name="内容占位符 2">
            <a:extLst>
              <a:ext uri="{FF2B5EF4-FFF2-40B4-BE49-F238E27FC236}">
                <a16:creationId xmlns:a16="http://schemas.microsoft.com/office/drawing/2014/main" id="{8C25EB69-857C-49A7-A7BC-24D16621F1CE}"/>
              </a:ext>
            </a:extLst>
          </p:cNvPr>
          <p:cNvSpPr>
            <a:spLocks noGrp="1"/>
          </p:cNvSpPr>
          <p:nvPr>
            <p:ph sz="half" idx="1"/>
          </p:nvPr>
        </p:nvSpPr>
        <p:spPr>
          <a:xfrm>
            <a:off x="809763" y="1911420"/>
            <a:ext cx="3473478" cy="4058750"/>
          </a:xfrm>
        </p:spPr>
        <p:txBody>
          <a:bodyPr>
            <a:normAutofit/>
          </a:bodyPr>
          <a:lstStyle/>
          <a:p>
            <a:r>
              <a:rPr lang="en-US" altLang="zh-CN" dirty="0"/>
              <a:t>We set all the parameters of rumors to the maximum, the number of super clarifiers to “1” and super clarifier spread probability to only 5%. And we use the spread together button to run the program. At first, the rumors take the dominant position, as time goes by, super clarifiers are becoming more and more dominant. Finally, all the nodes become super clarifiers.</a:t>
            </a:r>
            <a:endParaRPr lang="zh-CN" altLang="en-US" dirty="0"/>
          </a:p>
        </p:txBody>
      </p:sp>
      <p:pic>
        <p:nvPicPr>
          <p:cNvPr id="6" name="Rec_2022-03-28_0012">
            <a:hlinkClick r:id="" action="ppaction://media"/>
            <a:extLst>
              <a:ext uri="{FF2B5EF4-FFF2-40B4-BE49-F238E27FC236}">
                <a16:creationId xmlns:a16="http://schemas.microsoft.com/office/drawing/2014/main" id="{526BAD36-F66A-41A9-A6CE-804ABCF6D22C}"/>
              </a:ext>
            </a:extLst>
          </p:cNvPr>
          <p:cNvPicPr>
            <a:picLocks noGrp="1" noChangeAspect="1"/>
          </p:cNvPicPr>
          <p:nvPr>
            <p:ph sz="half" idx="2"/>
            <a:videoFile r:link="rId1"/>
            <p:extLst>
              <p:ext uri="{DAA4B4D4-6D71-4841-9C94-3DE7FCFB9230}">
                <p14:media xmlns:p14="http://schemas.microsoft.com/office/powerpoint/2010/main" r:embed="rId2">
                  <p14:trim end="2207"/>
                </p14:media>
              </p:ext>
            </p:extLst>
          </p:nvPr>
        </p:nvPicPr>
        <p:blipFill>
          <a:blip r:embed="rId4"/>
          <a:stretch>
            <a:fillRect/>
          </a:stretch>
        </p:blipFill>
        <p:spPr>
          <a:xfrm>
            <a:off x="4387274" y="1911420"/>
            <a:ext cx="6472979" cy="3216999"/>
          </a:xfrm>
        </p:spPr>
      </p:pic>
    </p:spTree>
    <p:extLst>
      <p:ext uri="{BB962C8B-B14F-4D97-AF65-F5344CB8AC3E}">
        <p14:creationId xmlns:p14="http://schemas.microsoft.com/office/powerpoint/2010/main" val="21915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EABA8-A77D-40F4-9BC0-A232AA516583}"/>
              </a:ext>
            </a:extLst>
          </p:cNvPr>
          <p:cNvSpPr>
            <a:spLocks noGrp="1"/>
          </p:cNvSpPr>
          <p:nvPr>
            <p:ph type="title"/>
          </p:nvPr>
        </p:nvSpPr>
        <p:spPr/>
        <p:txBody>
          <a:bodyPr/>
          <a:lstStyle/>
          <a:p>
            <a:r>
              <a:rPr lang="en-US" altLang="zh-CN" dirty="0"/>
              <a:t>Calibration and Validation</a:t>
            </a:r>
            <a:endParaRPr lang="zh-CN" altLang="en-US" dirty="0"/>
          </a:p>
        </p:txBody>
      </p:sp>
      <p:sp>
        <p:nvSpPr>
          <p:cNvPr id="4" name="内容占位符 3">
            <a:extLst>
              <a:ext uri="{FF2B5EF4-FFF2-40B4-BE49-F238E27FC236}">
                <a16:creationId xmlns:a16="http://schemas.microsoft.com/office/drawing/2014/main" id="{FAEA8E7C-F4B7-4DDF-91DC-A3605C99C0B6}"/>
              </a:ext>
            </a:extLst>
          </p:cNvPr>
          <p:cNvSpPr>
            <a:spLocks noGrp="1"/>
          </p:cNvSpPr>
          <p:nvPr>
            <p:ph sz="half" idx="2"/>
          </p:nvPr>
        </p:nvSpPr>
        <p:spPr>
          <a:xfrm>
            <a:off x="1357364" y="1730242"/>
            <a:ext cx="4480560" cy="1921883"/>
          </a:xfrm>
        </p:spPr>
        <p:txBody>
          <a:bodyPr/>
          <a:lstStyle/>
          <a:p>
            <a:r>
              <a:rPr lang="en-US" altLang="zh-CN" dirty="0"/>
              <a:t>Initial-outbreak-size: 50</a:t>
            </a:r>
          </a:p>
          <a:p>
            <a:r>
              <a:rPr lang="en-US" altLang="zh-CN" dirty="0"/>
              <a:t>Rumor-spread-chance: 100%</a:t>
            </a:r>
          </a:p>
          <a:p>
            <a:r>
              <a:rPr lang="en-US" altLang="zh-CN" dirty="0"/>
              <a:t>Initial-clarifier-size: 1</a:t>
            </a:r>
          </a:p>
          <a:p>
            <a:r>
              <a:rPr lang="en-US" altLang="zh-CN" dirty="0">
                <a:solidFill>
                  <a:srgbClr val="FF0000"/>
                </a:solidFill>
              </a:rPr>
              <a:t>Super-clarifier-spread-chance: 5%</a:t>
            </a:r>
          </a:p>
          <a:p>
            <a:endParaRPr lang="zh-CN" altLang="en-US" dirty="0"/>
          </a:p>
        </p:txBody>
      </p:sp>
      <p:pic>
        <p:nvPicPr>
          <p:cNvPr id="6" name="Rec_2022-03-28_0016">
            <a:hlinkClick r:id="" action="ppaction://media"/>
            <a:extLst>
              <a:ext uri="{FF2B5EF4-FFF2-40B4-BE49-F238E27FC236}">
                <a16:creationId xmlns:a16="http://schemas.microsoft.com/office/drawing/2014/main" id="{124BFC4C-0F43-4A79-8651-DB02571F21B2}"/>
              </a:ext>
            </a:extLst>
          </p:cNvPr>
          <p:cNvPicPr>
            <a:picLocks noChangeAspect="1"/>
          </p:cNvPicPr>
          <p:nvPr>
            <a:videoFile r:link="rId1"/>
            <p:extLst>
              <p:ext uri="{DAA4B4D4-6D71-4841-9C94-3DE7FCFB9230}">
                <p14:media xmlns:p14="http://schemas.microsoft.com/office/powerpoint/2010/main" r:embed="rId2">
                  <p14:trim st="10382" end="2344"/>
                </p14:media>
              </p:ext>
            </p:extLst>
          </p:nvPr>
        </p:nvPicPr>
        <p:blipFill>
          <a:blip r:embed="rId4"/>
          <a:stretch>
            <a:fillRect/>
          </a:stretch>
        </p:blipFill>
        <p:spPr>
          <a:xfrm>
            <a:off x="6519694" y="1730242"/>
            <a:ext cx="2914506" cy="1812339"/>
          </a:xfrm>
          <a:prstGeom prst="rect">
            <a:avLst/>
          </a:prstGeom>
        </p:spPr>
      </p:pic>
      <p:sp>
        <p:nvSpPr>
          <p:cNvPr id="9" name="内容占位符 3">
            <a:extLst>
              <a:ext uri="{FF2B5EF4-FFF2-40B4-BE49-F238E27FC236}">
                <a16:creationId xmlns:a16="http://schemas.microsoft.com/office/drawing/2014/main" id="{E86E1902-52B9-41AF-941C-1A219B5639FA}"/>
              </a:ext>
            </a:extLst>
          </p:cNvPr>
          <p:cNvSpPr txBox="1">
            <a:spLocks/>
          </p:cNvSpPr>
          <p:nvPr/>
        </p:nvSpPr>
        <p:spPr>
          <a:xfrm>
            <a:off x="1261871" y="3921113"/>
            <a:ext cx="8540263" cy="192188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altLang="zh-CN" dirty="0"/>
              <a:t>From the simulation we could see that our model fits the stylized fact. </a:t>
            </a:r>
          </a:p>
          <a:p>
            <a:r>
              <a:rPr lang="en-US" altLang="zh-CN" dirty="0"/>
              <a:t>The hysteresis of clarifying rumors</a:t>
            </a:r>
          </a:p>
          <a:p>
            <a:r>
              <a:rPr lang="en-US" altLang="zh-CN" dirty="0"/>
              <a:t>Even the super clarifier publish the truth as soon as they notice the rumor, the transformation from the infected to the super clarifier still need a period of time, which means the rumor may still cause damage.</a:t>
            </a:r>
          </a:p>
          <a:p>
            <a:endParaRPr lang="zh-CN" altLang="en-US" dirty="0"/>
          </a:p>
        </p:txBody>
      </p:sp>
    </p:spTree>
    <p:extLst>
      <p:ext uri="{BB962C8B-B14F-4D97-AF65-F5344CB8AC3E}">
        <p14:creationId xmlns:p14="http://schemas.microsoft.com/office/powerpoint/2010/main" val="365849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AAEB64-185F-4A4A-90D2-F35E1CC20594}"/>
              </a:ext>
            </a:extLst>
          </p:cNvPr>
          <p:cNvSpPr>
            <a:spLocks noGrp="1"/>
          </p:cNvSpPr>
          <p:nvPr>
            <p:ph type="title"/>
          </p:nvPr>
        </p:nvSpPr>
        <p:spPr/>
        <p:txBody>
          <a:bodyPr/>
          <a:lstStyle/>
          <a:p>
            <a:r>
              <a:rPr lang="en-US" altLang="zh-CN" dirty="0"/>
              <a:t>Sensitivity Analysis</a:t>
            </a:r>
            <a:endParaRPr lang="zh-CN" altLang="en-US" dirty="0"/>
          </a:p>
        </p:txBody>
      </p:sp>
      <p:pic>
        <p:nvPicPr>
          <p:cNvPr id="11" name="图片 10">
            <a:extLst>
              <a:ext uri="{FF2B5EF4-FFF2-40B4-BE49-F238E27FC236}">
                <a16:creationId xmlns:a16="http://schemas.microsoft.com/office/drawing/2014/main" id="{92875906-1BF4-4C82-813E-6B726979CDC3}"/>
              </a:ext>
            </a:extLst>
          </p:cNvPr>
          <p:cNvPicPr>
            <a:picLocks noChangeAspect="1"/>
          </p:cNvPicPr>
          <p:nvPr/>
        </p:nvPicPr>
        <p:blipFill>
          <a:blip r:embed="rId3"/>
          <a:stretch>
            <a:fillRect/>
          </a:stretch>
        </p:blipFill>
        <p:spPr>
          <a:xfrm>
            <a:off x="5712997" y="1962930"/>
            <a:ext cx="4330795" cy="2327995"/>
          </a:xfrm>
          <a:prstGeom prst="rect">
            <a:avLst/>
          </a:prstGeom>
        </p:spPr>
      </p:pic>
      <p:pic>
        <p:nvPicPr>
          <p:cNvPr id="16" name="图片 15">
            <a:extLst>
              <a:ext uri="{FF2B5EF4-FFF2-40B4-BE49-F238E27FC236}">
                <a16:creationId xmlns:a16="http://schemas.microsoft.com/office/drawing/2014/main" id="{06B36BC6-8861-4CE2-9CB4-CE7236022D06}"/>
              </a:ext>
            </a:extLst>
          </p:cNvPr>
          <p:cNvPicPr>
            <a:picLocks noChangeAspect="1"/>
          </p:cNvPicPr>
          <p:nvPr/>
        </p:nvPicPr>
        <p:blipFill>
          <a:blip r:embed="rId4"/>
          <a:stretch>
            <a:fillRect/>
          </a:stretch>
        </p:blipFill>
        <p:spPr>
          <a:xfrm>
            <a:off x="5712996" y="4290925"/>
            <a:ext cx="4330796" cy="2309757"/>
          </a:xfrm>
          <a:prstGeom prst="rect">
            <a:avLst/>
          </a:prstGeom>
        </p:spPr>
      </p:pic>
      <p:pic>
        <p:nvPicPr>
          <p:cNvPr id="18" name="图片 17">
            <a:extLst>
              <a:ext uri="{FF2B5EF4-FFF2-40B4-BE49-F238E27FC236}">
                <a16:creationId xmlns:a16="http://schemas.microsoft.com/office/drawing/2014/main" id="{2CA119F0-0B16-439E-9411-BB903D029718}"/>
              </a:ext>
            </a:extLst>
          </p:cNvPr>
          <p:cNvPicPr>
            <a:picLocks noChangeAspect="1"/>
          </p:cNvPicPr>
          <p:nvPr/>
        </p:nvPicPr>
        <p:blipFill>
          <a:blip r:embed="rId5"/>
          <a:stretch>
            <a:fillRect/>
          </a:stretch>
        </p:blipFill>
        <p:spPr>
          <a:xfrm>
            <a:off x="1261871" y="4290925"/>
            <a:ext cx="4451125" cy="2309757"/>
          </a:xfrm>
          <a:prstGeom prst="rect">
            <a:avLst/>
          </a:prstGeom>
        </p:spPr>
      </p:pic>
      <p:pic>
        <p:nvPicPr>
          <p:cNvPr id="19" name="图片 18">
            <a:extLst>
              <a:ext uri="{FF2B5EF4-FFF2-40B4-BE49-F238E27FC236}">
                <a16:creationId xmlns:a16="http://schemas.microsoft.com/office/drawing/2014/main" id="{234F4BA1-A183-4029-9EF7-3C725A151B76}"/>
              </a:ext>
            </a:extLst>
          </p:cNvPr>
          <p:cNvPicPr>
            <a:picLocks noChangeAspect="1"/>
          </p:cNvPicPr>
          <p:nvPr/>
        </p:nvPicPr>
        <p:blipFill>
          <a:blip r:embed="rId6"/>
          <a:stretch>
            <a:fillRect/>
          </a:stretch>
        </p:blipFill>
        <p:spPr>
          <a:xfrm>
            <a:off x="1261869" y="1961068"/>
            <a:ext cx="4451125" cy="2331719"/>
          </a:xfrm>
          <a:prstGeom prst="rect">
            <a:avLst/>
          </a:prstGeom>
        </p:spPr>
      </p:pic>
    </p:spTree>
    <p:extLst>
      <p:ext uri="{BB962C8B-B14F-4D97-AF65-F5344CB8AC3E}">
        <p14:creationId xmlns:p14="http://schemas.microsoft.com/office/powerpoint/2010/main" val="363575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F43A55-BD70-42CA-B524-5B6373195260}"/>
              </a:ext>
            </a:extLst>
          </p:cNvPr>
          <p:cNvSpPr>
            <a:spLocks noGrp="1"/>
          </p:cNvSpPr>
          <p:nvPr>
            <p:ph type="title"/>
          </p:nvPr>
        </p:nvSpPr>
        <p:spPr/>
        <p:txBody>
          <a:bodyPr/>
          <a:lstStyle/>
          <a:p>
            <a:r>
              <a:rPr lang="en-US" altLang="zh-CN" dirty="0"/>
              <a:t>Conclusion</a:t>
            </a:r>
            <a:endParaRPr lang="zh-CN" altLang="en-US" dirty="0"/>
          </a:p>
        </p:txBody>
      </p:sp>
    </p:spTree>
    <p:extLst>
      <p:ext uri="{BB962C8B-B14F-4D97-AF65-F5344CB8AC3E}">
        <p14:creationId xmlns:p14="http://schemas.microsoft.com/office/powerpoint/2010/main" val="220163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A8B93-D559-4694-B2E8-0FB728B0E714}"/>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A447496B-B294-4E44-B01A-E175AED5CE1D}"/>
              </a:ext>
            </a:extLst>
          </p:cNvPr>
          <p:cNvSpPr>
            <a:spLocks noGrp="1"/>
          </p:cNvSpPr>
          <p:nvPr>
            <p:ph idx="1"/>
          </p:nvPr>
        </p:nvSpPr>
        <p:spPr/>
        <p:txBody>
          <a:bodyPr/>
          <a:lstStyle/>
          <a:p>
            <a:r>
              <a:rPr lang="en-US" altLang="zh-CN" dirty="0"/>
              <a:t>Background</a:t>
            </a:r>
          </a:p>
          <a:p>
            <a:r>
              <a:rPr lang="en-US" altLang="zh-CN" dirty="0"/>
              <a:t>Basic model</a:t>
            </a:r>
          </a:p>
          <a:p>
            <a:r>
              <a:rPr lang="en-US" altLang="zh-CN" dirty="0"/>
              <a:t>Modified model</a:t>
            </a:r>
          </a:p>
          <a:p>
            <a:r>
              <a:rPr lang="en-US" altLang="zh-CN" dirty="0"/>
              <a:t>Calibration and Validation</a:t>
            </a:r>
          </a:p>
          <a:p>
            <a:r>
              <a:rPr lang="en-US" altLang="zh-CN" dirty="0"/>
              <a:t>Sensitivity Analysis </a:t>
            </a:r>
          </a:p>
          <a:p>
            <a:r>
              <a:rPr lang="en-US" altLang="zh-CN" dirty="0"/>
              <a:t>Conclusion</a:t>
            </a:r>
          </a:p>
          <a:p>
            <a:r>
              <a:rPr lang="en-US" altLang="zh-CN" dirty="0"/>
              <a:t>Suggestions</a:t>
            </a:r>
          </a:p>
          <a:p>
            <a:r>
              <a:rPr lang="en-US" altLang="zh-CN" dirty="0"/>
              <a:t>Limitation and future work</a:t>
            </a:r>
          </a:p>
        </p:txBody>
      </p:sp>
    </p:spTree>
    <p:extLst>
      <p:ext uri="{BB962C8B-B14F-4D97-AF65-F5344CB8AC3E}">
        <p14:creationId xmlns:p14="http://schemas.microsoft.com/office/powerpoint/2010/main" val="151174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979C2-7182-46D5-B702-E878F4EE5829}"/>
              </a:ext>
            </a:extLst>
          </p:cNvPr>
          <p:cNvSpPr>
            <a:spLocks noGrp="1"/>
          </p:cNvSpPr>
          <p:nvPr>
            <p:ph type="title"/>
          </p:nvPr>
        </p:nvSpPr>
        <p:spPr/>
        <p:txBody>
          <a:bodyPr>
            <a:normAutofit/>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A705F20C-2066-4CA0-97E1-3CB2A923D79B}"/>
              </a:ext>
            </a:extLst>
          </p:cNvPr>
          <p:cNvSpPr>
            <a:spLocks noGrp="1"/>
          </p:cNvSpPr>
          <p:nvPr>
            <p:ph idx="1"/>
          </p:nvPr>
        </p:nvSpPr>
        <p:spPr/>
        <p:txBody>
          <a:bodyPr>
            <a:normAutofit/>
          </a:bodyPr>
          <a:lstStyle/>
          <a:p>
            <a:pPr marL="0" indent="0">
              <a:buNone/>
            </a:pPr>
            <a:r>
              <a:rPr lang="en-US" altLang="zh-CN" dirty="0"/>
              <a:t>After some experiments with the rumor spreading model, we find three main factors that may greatly affect rumor spreading:</a:t>
            </a:r>
          </a:p>
          <a:p>
            <a:r>
              <a:rPr lang="en-US" altLang="zh-CN" dirty="0"/>
              <a:t>1. Rumor spread probability. According to the sensitivity analysis, rumor spread probability is an essential factor.</a:t>
            </a:r>
          </a:p>
          <a:p>
            <a:r>
              <a:rPr lang="en-US" altLang="zh-CN" dirty="0"/>
              <a:t>2. Consciousness of resistance. We can see that the results are different between the experiment with resistant people and experiment without resistant people. Therefore, if more individuals can realize bad effects of rumors by themselves, the rumor will not spread fast any longer.</a:t>
            </a:r>
          </a:p>
          <a:p>
            <a:r>
              <a:rPr lang="en-US" altLang="zh-CN" dirty="0"/>
              <a:t>3. Influence of a clarifier. Both the center of a certain cluster and the power of a clarifier are manifestations of the influence. If a person is in the center of a small network, people around him/her will be influenced easily no matter what he/she says is good or bad. Moreover, if a person have a great power to influence others, what he/she says will also be spread fast no matter it is good or bad. </a:t>
            </a:r>
            <a:endParaRPr lang="zh-CN" altLang="en-US" dirty="0"/>
          </a:p>
        </p:txBody>
      </p:sp>
    </p:spTree>
    <p:extLst>
      <p:ext uri="{BB962C8B-B14F-4D97-AF65-F5344CB8AC3E}">
        <p14:creationId xmlns:p14="http://schemas.microsoft.com/office/powerpoint/2010/main" val="1594142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9A2FF5-A9F3-44B3-9DB3-0D4DC00F64DD}"/>
              </a:ext>
            </a:extLst>
          </p:cNvPr>
          <p:cNvSpPr>
            <a:spLocks noGrp="1"/>
          </p:cNvSpPr>
          <p:nvPr>
            <p:ph type="title"/>
          </p:nvPr>
        </p:nvSpPr>
        <p:spPr/>
        <p:txBody>
          <a:bodyPr/>
          <a:lstStyle/>
          <a:p>
            <a:r>
              <a:rPr lang="en-US" altLang="zh-CN" dirty="0"/>
              <a:t>Suggestions</a:t>
            </a:r>
          </a:p>
        </p:txBody>
      </p:sp>
      <p:sp>
        <p:nvSpPr>
          <p:cNvPr id="3" name="内容占位符 2">
            <a:extLst>
              <a:ext uri="{FF2B5EF4-FFF2-40B4-BE49-F238E27FC236}">
                <a16:creationId xmlns:a16="http://schemas.microsoft.com/office/drawing/2014/main" id="{C4BA4D5A-E832-48E9-81B1-8BB2E68D1B2B}"/>
              </a:ext>
            </a:extLst>
          </p:cNvPr>
          <p:cNvSpPr>
            <a:spLocks noGrp="1"/>
          </p:cNvSpPr>
          <p:nvPr>
            <p:ph idx="1"/>
          </p:nvPr>
        </p:nvSpPr>
        <p:spPr/>
        <p:txBody>
          <a:bodyPr/>
          <a:lstStyle/>
          <a:p>
            <a:r>
              <a:rPr lang="en-US" altLang="zh-CN" dirty="0"/>
              <a:t>Social media platforms or public service organizations could make some videos to improve users' ability to distinguish rumors, especially those who have a lot of influence. </a:t>
            </a:r>
          </a:p>
          <a:p>
            <a:r>
              <a:rPr lang="en-US" altLang="zh-CN" dirty="0"/>
              <a:t>Social media platforms could set up a mechanism to filter the rumor content which user complain about automatically. </a:t>
            </a:r>
          </a:p>
          <a:p>
            <a:r>
              <a:rPr lang="en-US" altLang="zh-CN" dirty="0"/>
              <a:t>Organizations could cooperate with the social media sensation who has more influence to clarify the rumors.</a:t>
            </a:r>
          </a:p>
          <a:p>
            <a:pPr marL="0" indent="0">
              <a:buNone/>
            </a:pPr>
            <a:endParaRPr lang="zh-CN" altLang="en-US" dirty="0"/>
          </a:p>
        </p:txBody>
      </p:sp>
    </p:spTree>
    <p:extLst>
      <p:ext uri="{BB962C8B-B14F-4D97-AF65-F5344CB8AC3E}">
        <p14:creationId xmlns:p14="http://schemas.microsoft.com/office/powerpoint/2010/main" val="2642564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7A0CE-17E2-442E-929C-90D0197EBBF3}"/>
              </a:ext>
            </a:extLst>
          </p:cNvPr>
          <p:cNvSpPr>
            <a:spLocks noGrp="1"/>
          </p:cNvSpPr>
          <p:nvPr>
            <p:ph type="title"/>
          </p:nvPr>
        </p:nvSpPr>
        <p:spPr/>
        <p:txBody>
          <a:bodyPr/>
          <a:lstStyle/>
          <a:p>
            <a:r>
              <a:rPr lang="en-US" altLang="zh-CN" dirty="0"/>
              <a:t>Limitation and Future Work</a:t>
            </a:r>
          </a:p>
        </p:txBody>
      </p:sp>
      <p:sp>
        <p:nvSpPr>
          <p:cNvPr id="3" name="内容占位符 2">
            <a:extLst>
              <a:ext uri="{FF2B5EF4-FFF2-40B4-BE49-F238E27FC236}">
                <a16:creationId xmlns:a16="http://schemas.microsoft.com/office/drawing/2014/main" id="{25BD98A7-D048-471F-AB08-37DDE414B7E5}"/>
              </a:ext>
            </a:extLst>
          </p:cNvPr>
          <p:cNvSpPr>
            <a:spLocks noGrp="1"/>
          </p:cNvSpPr>
          <p:nvPr>
            <p:ph idx="1"/>
          </p:nvPr>
        </p:nvSpPr>
        <p:spPr/>
        <p:txBody>
          <a:bodyPr/>
          <a:lstStyle/>
          <a:p>
            <a:r>
              <a:rPr lang="en-US" altLang="zh-CN" dirty="0"/>
              <a:t>We did not consider all the features of rumor spreading  on the social media, we could try to add more parameters to the model, and then observe effect of these new parameters in the future.</a:t>
            </a:r>
          </a:p>
          <a:p>
            <a:r>
              <a:rPr lang="en-US" altLang="zh-CN" dirty="0"/>
              <a:t>In the analysis part, we only consider the influence of single factor. We could analyze the combination of multiple factors in the future.</a:t>
            </a:r>
          </a:p>
          <a:p>
            <a:r>
              <a:rPr lang="en-US" altLang="zh-CN" dirty="0"/>
              <a:t>To analyze the SIC model clearly, we did not considered the agent R influenced by C as well as the agent R transferred from S together, we could explore the situation with both of them in the future.</a:t>
            </a:r>
          </a:p>
          <a:p>
            <a:pPr marL="0" indent="0">
              <a:buNone/>
            </a:pPr>
            <a:endParaRPr lang="zh-CN" altLang="en-US" dirty="0"/>
          </a:p>
        </p:txBody>
      </p:sp>
    </p:spTree>
    <p:extLst>
      <p:ext uri="{BB962C8B-B14F-4D97-AF65-F5344CB8AC3E}">
        <p14:creationId xmlns:p14="http://schemas.microsoft.com/office/powerpoint/2010/main" val="309271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B02AF-21BF-42AD-8105-5E7CD277AFEF}"/>
              </a:ext>
            </a:extLst>
          </p:cNvPr>
          <p:cNvSpPr>
            <a:spLocks noGrp="1"/>
          </p:cNvSpPr>
          <p:nvPr>
            <p:ph type="ctrTitle"/>
          </p:nvPr>
        </p:nvSpPr>
        <p:spPr/>
        <p:txBody>
          <a:bodyPr/>
          <a:lstStyle/>
          <a:p>
            <a:r>
              <a:rPr lang="en-US" altLang="zh-CN" dirty="0"/>
              <a:t>THANKS FOR WATCHING</a:t>
            </a:r>
            <a:endParaRPr lang="zh-CN" altLang="en-US" dirty="0"/>
          </a:p>
        </p:txBody>
      </p:sp>
    </p:spTree>
    <p:extLst>
      <p:ext uri="{BB962C8B-B14F-4D97-AF65-F5344CB8AC3E}">
        <p14:creationId xmlns:p14="http://schemas.microsoft.com/office/powerpoint/2010/main" val="22337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290F1B-5DC4-4B5D-B0E9-77C1E37B0989}"/>
              </a:ext>
            </a:extLst>
          </p:cNvPr>
          <p:cNvSpPr>
            <a:spLocks noGrp="1"/>
          </p:cNvSpPr>
          <p:nvPr>
            <p:ph type="title"/>
          </p:nvPr>
        </p:nvSpPr>
        <p:spPr/>
        <p:txBody>
          <a:bodyPr/>
          <a:lstStyle/>
          <a:p>
            <a:r>
              <a:rPr lang="en-US" altLang="zh-CN" dirty="0"/>
              <a:t>Background</a:t>
            </a:r>
            <a:endParaRPr lang="zh-CN" altLang="en-US" dirty="0"/>
          </a:p>
        </p:txBody>
      </p:sp>
    </p:spTree>
    <p:extLst>
      <p:ext uri="{BB962C8B-B14F-4D97-AF65-F5344CB8AC3E}">
        <p14:creationId xmlns:p14="http://schemas.microsoft.com/office/powerpoint/2010/main" val="789308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4B8D6-9938-4D66-A10A-C3ECE5617227}"/>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DE3B39F2-368B-497A-9734-F6DBBDF73FA9}"/>
              </a:ext>
            </a:extLst>
          </p:cNvPr>
          <p:cNvSpPr>
            <a:spLocks noGrp="1"/>
          </p:cNvSpPr>
          <p:nvPr>
            <p:ph idx="1"/>
          </p:nvPr>
        </p:nvSpPr>
        <p:spPr/>
        <p:txBody>
          <a:bodyPr/>
          <a:lstStyle/>
          <a:p>
            <a:pPr marL="0" indent="0">
              <a:buNone/>
            </a:pPr>
            <a:endParaRPr lang="en-US" altLang="zh-CN" dirty="0"/>
          </a:p>
          <a:p>
            <a:pPr marL="0" indent="0">
              <a:buNone/>
            </a:pPr>
            <a:r>
              <a:rPr lang="en-US" altLang="zh-CN" dirty="0"/>
              <a:t>Research Purpose</a:t>
            </a:r>
          </a:p>
          <a:p>
            <a:pPr marL="0" indent="0">
              <a:buNone/>
            </a:pPr>
            <a:endParaRPr lang="en-US" altLang="zh-CN" dirty="0"/>
          </a:p>
          <a:p>
            <a:r>
              <a:rPr lang="en-US" altLang="zh-CN" dirty="0"/>
              <a:t>There are a lot of rumors on social media. Their existence does great harm to our society, because many people may hurt themselves or others after brainwashed by them.</a:t>
            </a:r>
          </a:p>
          <a:p>
            <a:r>
              <a:rPr lang="en-US" altLang="zh-CN" dirty="0"/>
              <a:t>According to this situation, our group decide to make a rumor spreading model in order to find some factors that may affect rumor spreading</a:t>
            </a:r>
          </a:p>
          <a:p>
            <a:pPr marL="0" indent="0">
              <a:buNone/>
            </a:pPr>
            <a:endParaRPr lang="zh-CN" altLang="en-US" dirty="0"/>
          </a:p>
        </p:txBody>
      </p:sp>
    </p:spTree>
    <p:extLst>
      <p:ext uri="{BB962C8B-B14F-4D97-AF65-F5344CB8AC3E}">
        <p14:creationId xmlns:p14="http://schemas.microsoft.com/office/powerpoint/2010/main" val="2538510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C219B-7EC5-4F06-80DC-EC6819CD4605}"/>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AD77A0B1-A76B-407C-B9E6-53436E1237AB}"/>
              </a:ext>
            </a:extLst>
          </p:cNvPr>
          <p:cNvSpPr>
            <a:spLocks noGrp="1"/>
          </p:cNvSpPr>
          <p:nvPr>
            <p:ph idx="1"/>
          </p:nvPr>
        </p:nvSpPr>
        <p:spPr/>
        <p:txBody>
          <a:bodyPr>
            <a:normAutofit/>
          </a:bodyPr>
          <a:lstStyle/>
          <a:p>
            <a:pPr marL="0" indent="0">
              <a:buNone/>
            </a:pPr>
            <a:endParaRPr lang="en-US" altLang="zh-CN" dirty="0"/>
          </a:p>
          <a:p>
            <a:pPr marL="0" indent="0">
              <a:buNone/>
            </a:pPr>
            <a:r>
              <a:rPr lang="en-US" altLang="zh-CN" dirty="0"/>
              <a:t>Scale-free Network</a:t>
            </a:r>
          </a:p>
          <a:p>
            <a:pPr marL="0" indent="0">
              <a:buNone/>
            </a:pPr>
            <a:endParaRPr lang="en-US" altLang="zh-CN" dirty="0"/>
          </a:p>
          <a:p>
            <a:r>
              <a:rPr lang="en-US" altLang="zh-CN" dirty="0"/>
              <a:t>The spread networks are "scale-free". The agent in this kind of network is highly heterogeneous. It means that a few hubs have lots of connections, while everybody else only has a few. Social media network like twitter network belongs to this kind of network.</a:t>
            </a:r>
          </a:p>
          <a:p>
            <a:r>
              <a:rPr lang="en-US" altLang="zh-CN" dirty="0"/>
              <a:t>There is a Preferential Attachment model in the networks section of the NetLogo models library. It generates a network where the probability of a new link being connected to a node is proportional to the number of links the node already has.</a:t>
            </a:r>
          </a:p>
        </p:txBody>
      </p:sp>
    </p:spTree>
    <p:extLst>
      <p:ext uri="{BB962C8B-B14F-4D97-AF65-F5344CB8AC3E}">
        <p14:creationId xmlns:p14="http://schemas.microsoft.com/office/powerpoint/2010/main" val="1021285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19A6E2-9672-4CD5-867B-36904BEFB861}"/>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A428D23D-4FA8-486B-A556-5CFCC8E3AEA5}"/>
              </a:ext>
            </a:extLst>
          </p:cNvPr>
          <p:cNvSpPr>
            <a:spLocks noGrp="1"/>
          </p:cNvSpPr>
          <p:nvPr>
            <p:ph idx="1"/>
          </p:nvPr>
        </p:nvSpPr>
        <p:spPr/>
        <p:txBody>
          <a:bodyPr>
            <a:normAutofit/>
          </a:bodyPr>
          <a:lstStyle/>
          <a:p>
            <a:endParaRPr lang="en-US" altLang="zh-CN" dirty="0"/>
          </a:p>
          <a:p>
            <a:pPr marL="0" indent="0">
              <a:buNone/>
            </a:pPr>
            <a:r>
              <a:rPr lang="en-US" altLang="zh-CN" dirty="0"/>
              <a:t>SIR Model</a:t>
            </a:r>
          </a:p>
          <a:p>
            <a:endParaRPr lang="en-US" altLang="zh-CN" dirty="0"/>
          </a:p>
          <a:p>
            <a:r>
              <a:rPr lang="en-US" altLang="zh-CN" dirty="0"/>
              <a:t>The spread of virus has many similarities to the spread of rumors.</a:t>
            </a:r>
          </a:p>
          <a:p>
            <a:r>
              <a:rPr lang="en-US" altLang="zh-CN" dirty="0"/>
              <a:t>Traditional virus spreading is usually based on SIR model: it divides the population into susceptible people(S), infected people(I) and recovered people(R). S means that an individual may be infected by infected people. Once he/she contacts the infected people(I), he/she will become infected. R indicates that after one or more cycles of infection, the individual will never be infected again.</a:t>
            </a:r>
          </a:p>
        </p:txBody>
      </p:sp>
    </p:spTree>
    <p:extLst>
      <p:ext uri="{BB962C8B-B14F-4D97-AF65-F5344CB8AC3E}">
        <p14:creationId xmlns:p14="http://schemas.microsoft.com/office/powerpoint/2010/main" val="1630224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FECF0-B1AC-4E9B-BA2B-179733259961}"/>
              </a:ext>
            </a:extLst>
          </p:cNvPr>
          <p:cNvSpPr>
            <a:spLocks noGrp="1"/>
          </p:cNvSpPr>
          <p:nvPr>
            <p:ph type="title"/>
          </p:nvPr>
        </p:nvSpPr>
        <p:spPr/>
        <p:txBody>
          <a:bodyPr/>
          <a:lstStyle/>
          <a:p>
            <a:r>
              <a:rPr lang="en-US" altLang="zh-CN" dirty="0"/>
              <a:t>Basic Model</a:t>
            </a:r>
            <a:endParaRPr lang="zh-CN" altLang="en-US" dirty="0"/>
          </a:p>
        </p:txBody>
      </p:sp>
    </p:spTree>
    <p:extLst>
      <p:ext uri="{BB962C8B-B14F-4D97-AF65-F5344CB8AC3E}">
        <p14:creationId xmlns:p14="http://schemas.microsoft.com/office/powerpoint/2010/main" val="169375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DC404-068F-45C0-B84A-85CE9D7EC80F}"/>
              </a:ext>
            </a:extLst>
          </p:cNvPr>
          <p:cNvSpPr>
            <a:spLocks noGrp="1"/>
          </p:cNvSpPr>
          <p:nvPr>
            <p:ph type="title"/>
          </p:nvPr>
        </p:nvSpPr>
        <p:spPr>
          <a:xfrm>
            <a:off x="913795" y="368471"/>
            <a:ext cx="9692640" cy="1325562"/>
          </a:xfrm>
        </p:spPr>
        <p:txBody>
          <a:bodyPr/>
          <a:lstStyle/>
          <a:p>
            <a:r>
              <a:rPr lang="en-US" altLang="zh-CN" dirty="0"/>
              <a:t>Basic Model</a:t>
            </a:r>
            <a:endParaRPr lang="zh-CN" altLang="en-US" dirty="0"/>
          </a:p>
        </p:txBody>
      </p:sp>
      <p:sp>
        <p:nvSpPr>
          <p:cNvPr id="3" name="内容占位符 2">
            <a:extLst>
              <a:ext uri="{FF2B5EF4-FFF2-40B4-BE49-F238E27FC236}">
                <a16:creationId xmlns:a16="http://schemas.microsoft.com/office/drawing/2014/main" id="{554CF821-7C14-4899-8A63-C2248F9D5FB3}"/>
              </a:ext>
            </a:extLst>
          </p:cNvPr>
          <p:cNvSpPr>
            <a:spLocks noGrp="1"/>
          </p:cNvSpPr>
          <p:nvPr>
            <p:ph sz="half" idx="1"/>
          </p:nvPr>
        </p:nvSpPr>
        <p:spPr>
          <a:xfrm>
            <a:off x="913796" y="1732451"/>
            <a:ext cx="9242258" cy="2111314"/>
          </a:xfrm>
        </p:spPr>
        <p:txBody>
          <a:bodyPr>
            <a:normAutofit/>
          </a:bodyPr>
          <a:lstStyle/>
          <a:p>
            <a:pPr marL="0" indent="0">
              <a:buNone/>
            </a:pPr>
            <a:r>
              <a:rPr lang="en-US" altLang="zh-CN" dirty="0"/>
              <a:t>The basic rumor model is based on the traditional virus spreading model. We divide the basic model into two parts. </a:t>
            </a:r>
          </a:p>
          <a:p>
            <a:pPr marL="0" indent="0">
              <a:buNone/>
            </a:pPr>
            <a:r>
              <a:rPr lang="en-US" altLang="zh-CN" dirty="0"/>
              <a:t>Network Generation </a:t>
            </a:r>
          </a:p>
          <a:p>
            <a:r>
              <a:rPr lang="en-US" altLang="zh-CN" dirty="0"/>
              <a:t>In this part we set a “scale-free” network. We could use the “setup” button and “go-thousand” button to generate a network of 1000 susceptible agents. </a:t>
            </a:r>
          </a:p>
        </p:txBody>
      </p:sp>
      <p:sp>
        <p:nvSpPr>
          <p:cNvPr id="4" name="内容占位符 3">
            <a:extLst>
              <a:ext uri="{FF2B5EF4-FFF2-40B4-BE49-F238E27FC236}">
                <a16:creationId xmlns:a16="http://schemas.microsoft.com/office/drawing/2014/main" id="{51EAC1DA-73DF-41A4-AD07-339B7734A96E}"/>
              </a:ext>
            </a:extLst>
          </p:cNvPr>
          <p:cNvSpPr>
            <a:spLocks noGrp="1"/>
          </p:cNvSpPr>
          <p:nvPr>
            <p:ph sz="half" idx="2"/>
          </p:nvPr>
        </p:nvSpPr>
        <p:spPr>
          <a:xfrm>
            <a:off x="913795" y="3892648"/>
            <a:ext cx="5451493" cy="1955222"/>
          </a:xfrm>
        </p:spPr>
        <p:txBody>
          <a:bodyPr>
            <a:normAutofit/>
          </a:bodyPr>
          <a:lstStyle/>
          <a:p>
            <a:pPr marL="0" indent="0">
              <a:buNone/>
            </a:pPr>
            <a:r>
              <a:rPr lang="en-US" altLang="zh-CN" dirty="0"/>
              <a:t>Spread Process</a:t>
            </a:r>
          </a:p>
          <a:p>
            <a:r>
              <a:rPr lang="en-US" altLang="zh-CN" dirty="0"/>
              <a:t>In the second part, we could set the initial number of rumormonger which is agent I and the spread probability of the rumors by using “initial-outbreak-size” slide, “rumor-spread-chance” slide and ‘setup-rumors’ button.</a:t>
            </a:r>
          </a:p>
        </p:txBody>
      </p:sp>
      <p:pic>
        <p:nvPicPr>
          <p:cNvPr id="7" name="图片 6">
            <a:extLst>
              <a:ext uri="{FF2B5EF4-FFF2-40B4-BE49-F238E27FC236}">
                <a16:creationId xmlns:a16="http://schemas.microsoft.com/office/drawing/2014/main" id="{626D5EFD-1014-44F9-86E6-0EE8621ECCD1}"/>
              </a:ext>
            </a:extLst>
          </p:cNvPr>
          <p:cNvPicPr>
            <a:picLocks noChangeAspect="1"/>
          </p:cNvPicPr>
          <p:nvPr/>
        </p:nvPicPr>
        <p:blipFill>
          <a:blip r:embed="rId2"/>
          <a:stretch>
            <a:fillRect/>
          </a:stretch>
        </p:blipFill>
        <p:spPr>
          <a:xfrm>
            <a:off x="6537686" y="3843765"/>
            <a:ext cx="3986617" cy="1831946"/>
          </a:xfrm>
          <a:prstGeom prst="rect">
            <a:avLst/>
          </a:prstGeom>
        </p:spPr>
      </p:pic>
    </p:spTree>
    <p:extLst>
      <p:ext uri="{BB962C8B-B14F-4D97-AF65-F5344CB8AC3E}">
        <p14:creationId xmlns:p14="http://schemas.microsoft.com/office/powerpoint/2010/main" val="2194220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0ECA4-23F6-4E34-B142-068FA858B2F7}"/>
              </a:ext>
            </a:extLst>
          </p:cNvPr>
          <p:cNvSpPr>
            <a:spLocks noGrp="1"/>
          </p:cNvSpPr>
          <p:nvPr>
            <p:ph type="title"/>
          </p:nvPr>
        </p:nvSpPr>
        <p:spPr>
          <a:xfrm>
            <a:off x="628650" y="145627"/>
            <a:ext cx="9692640" cy="1325562"/>
          </a:xfrm>
        </p:spPr>
        <p:txBody>
          <a:bodyPr/>
          <a:lstStyle/>
          <a:p>
            <a:r>
              <a:rPr lang="en-US" altLang="zh-CN" dirty="0"/>
              <a:t>Basic model (S-I)</a:t>
            </a:r>
          </a:p>
        </p:txBody>
      </p:sp>
      <p:sp>
        <p:nvSpPr>
          <p:cNvPr id="6" name="内容占位符 5">
            <a:extLst>
              <a:ext uri="{FF2B5EF4-FFF2-40B4-BE49-F238E27FC236}">
                <a16:creationId xmlns:a16="http://schemas.microsoft.com/office/drawing/2014/main" id="{EF6A02BD-B1AB-4427-B50A-8D8ECE837AD8}"/>
              </a:ext>
            </a:extLst>
          </p:cNvPr>
          <p:cNvSpPr>
            <a:spLocks noGrp="1"/>
          </p:cNvSpPr>
          <p:nvPr>
            <p:ph sz="half" idx="2"/>
          </p:nvPr>
        </p:nvSpPr>
        <p:spPr>
          <a:xfrm>
            <a:off x="761086" y="1562470"/>
            <a:ext cx="9560203" cy="1230009"/>
          </a:xfrm>
        </p:spPr>
        <p:txBody>
          <a:bodyPr>
            <a:normAutofit fontScale="92500"/>
          </a:bodyPr>
          <a:lstStyle/>
          <a:p>
            <a:r>
              <a:rPr lang="en-US" altLang="zh-CN" dirty="0"/>
              <a:t>Here, we generate a network with 1010 nodes so that we can observe the network easily. After this process, we spread rumors with initial size 10 and rumor spread probability 10%. We can see that the speed of the rumor spreading is very fast without any counter measures. The main factor to affect the speed is the rumor spread probability.</a:t>
            </a:r>
            <a:endParaRPr lang="zh-CN" altLang="en-US" dirty="0"/>
          </a:p>
        </p:txBody>
      </p:sp>
      <p:pic>
        <p:nvPicPr>
          <p:cNvPr id="5" name="Rec_2022-03-28_0003">
            <a:hlinkClick r:id="" action="ppaction://media"/>
            <a:extLst>
              <a:ext uri="{FF2B5EF4-FFF2-40B4-BE49-F238E27FC236}">
                <a16:creationId xmlns:a16="http://schemas.microsoft.com/office/drawing/2014/main" id="{9111DCD1-AA51-4C2E-BB39-4387947AC02E}"/>
              </a:ext>
            </a:extLst>
          </p:cNvPr>
          <p:cNvPicPr>
            <a:picLocks noGrp="1" noChangeAspect="1"/>
          </p:cNvPicPr>
          <p:nvPr>
            <p:ph sz="half" idx="1"/>
            <a:videoFile r:link="rId1"/>
            <p:extLst>
              <p:ext uri="{DAA4B4D4-6D71-4841-9C94-3DE7FCFB9230}">
                <p14:media xmlns:p14="http://schemas.microsoft.com/office/powerpoint/2010/main" r:embed="rId2">
                  <p14:trim end="2068"/>
                </p14:media>
              </p:ext>
            </p:extLst>
          </p:nvPr>
        </p:nvPicPr>
        <p:blipFill>
          <a:blip r:embed="rId5"/>
          <a:stretch>
            <a:fillRect/>
          </a:stretch>
        </p:blipFill>
        <p:spPr>
          <a:xfrm>
            <a:off x="1622993" y="2688238"/>
            <a:ext cx="7704384" cy="3822161"/>
          </a:xfrm>
        </p:spPr>
      </p:pic>
    </p:spTree>
    <p:extLst>
      <p:ext uri="{BB962C8B-B14F-4D97-AF65-F5344CB8AC3E}">
        <p14:creationId xmlns:p14="http://schemas.microsoft.com/office/powerpoint/2010/main" val="114720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8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TM03457515[[fn=风景]]</Template>
  <TotalTime>3188</TotalTime>
  <Words>1430</Words>
  <Application>Microsoft Office PowerPoint</Application>
  <PresentationFormat>宽屏</PresentationFormat>
  <Paragraphs>87</Paragraphs>
  <Slides>23</Slides>
  <Notes>2</Notes>
  <HiddenSlides>0</HiddenSlides>
  <MMClips>6</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等线</vt:lpstr>
      <vt:lpstr>Arial</vt:lpstr>
      <vt:lpstr>Century Schoolbook</vt:lpstr>
      <vt:lpstr>Wingdings 2</vt:lpstr>
      <vt:lpstr>风景</vt:lpstr>
      <vt:lpstr>ABM Coursework  Rumor Spreading Model</vt:lpstr>
      <vt:lpstr>Contents</vt:lpstr>
      <vt:lpstr>Background</vt:lpstr>
      <vt:lpstr>Background</vt:lpstr>
      <vt:lpstr>Background</vt:lpstr>
      <vt:lpstr>Background</vt:lpstr>
      <vt:lpstr>Basic Model</vt:lpstr>
      <vt:lpstr>Basic Model</vt:lpstr>
      <vt:lpstr>Basic model (S-I)</vt:lpstr>
      <vt:lpstr>Basic Model (S-I-R)</vt:lpstr>
      <vt:lpstr>Basic Model (S-I-R)</vt:lpstr>
      <vt:lpstr>Modified Model</vt:lpstr>
      <vt:lpstr>Modified Model</vt:lpstr>
      <vt:lpstr>Modified Model (S-I-C)</vt:lpstr>
      <vt:lpstr>Modified Model (S-I-C) </vt:lpstr>
      <vt:lpstr>Modified Model (S-I-SC)</vt:lpstr>
      <vt:lpstr>Calibration and Validation</vt:lpstr>
      <vt:lpstr>Sensitivity Analysis</vt:lpstr>
      <vt:lpstr>Conclusion</vt:lpstr>
      <vt:lpstr>Conclusion</vt:lpstr>
      <vt:lpstr>Suggestions</vt:lpstr>
      <vt:lpstr>Limitation and Future Work</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Rumor Spreading Model Based on Traditional SIR Model</dc:title>
  <dc:creator>Mao Mao</dc:creator>
  <cp:lastModifiedBy>张 世霖</cp:lastModifiedBy>
  <cp:revision>73</cp:revision>
  <dcterms:created xsi:type="dcterms:W3CDTF">2022-03-19T15:44:29Z</dcterms:created>
  <dcterms:modified xsi:type="dcterms:W3CDTF">2022-03-29T08:42:41Z</dcterms:modified>
</cp:coreProperties>
</file>